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506DC-0D1B-479C-8122-BD47EA1223DD}" type="datetimeFigureOut">
              <a:rPr lang="ru-RU" smtClean="0"/>
              <a:t>31.08.2015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7DC49-40B2-4871-8CD9-236E84E823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562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B7006B7-B363-4ECE-901C-806BC8D64157}" type="slidenum">
              <a:rPr lang="ru-RU" altLang="ru-RU" smtClean="0">
                <a:solidFill>
                  <a:prstClr val="black"/>
                </a:solidFill>
              </a:rPr>
              <a:pPr eaLnBrk="1" hangingPunct="1"/>
              <a:t>1</a:t>
            </a:fld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8085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ABBB-D97E-4571-A384-90E3C5E053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020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F6DB0-C3FA-4494-B5B3-DEA8C1543E3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417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E11F8-D68A-4754-8E2E-8609A7CFB83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443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8A9D9-BB58-43E1-86AE-B64C2CE96D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514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3C1D3-B9A1-4DD4-8CDE-CD3687D6444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547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63041-3CEE-4B56-AF8A-5F8A37741B8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86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1E387-D9E0-4BF4-B355-766CE829AC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46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748E0-9698-4EE2-B4C0-F9C81B8496D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8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B7910-1AC1-4A28-AE4A-54D9594001B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80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499D1-3459-44B8-9DB9-E0F5A2F237D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544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26773-43C2-4456-AECD-8EA22F84759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83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4AC06C-90C9-49C7-8132-20CA6BD4144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356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051" name="Picture 5" descr="7eedcfbb99969dc6004dc001e9ee6a4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10"/>
          <p:cNvSpPr txBox="1">
            <a:spLocks noChangeArrowheads="1"/>
          </p:cNvSpPr>
          <p:nvPr/>
        </p:nvSpPr>
        <p:spPr bwMode="auto">
          <a:xfrm>
            <a:off x="1676400" y="5370513"/>
            <a:ext cx="5638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" name="Прямоугольник 5"/>
          <p:cNvSpPr>
            <a:spLocks noChangeArrowheads="1"/>
          </p:cNvSpPr>
          <p:nvPr/>
        </p:nvSpPr>
        <p:spPr bwMode="auto">
          <a:xfrm>
            <a:off x="3779912" y="5949280"/>
            <a:ext cx="1016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2015 г</a:t>
            </a:r>
            <a:endParaRPr kumimoji="0" lang="ru-RU" altLang="ru-RU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19672" y="764704"/>
            <a:ext cx="6048672" cy="17912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Bef>
                <a:spcPct val="0"/>
              </a:spcBef>
              <a:defRPr/>
            </a:pP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Классный час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 fontAlgn="base">
              <a:lnSpc>
                <a:spcPct val="115000"/>
              </a:lnSpc>
              <a:spcBef>
                <a:spcPct val="0"/>
              </a:spcBef>
              <a:defRPr/>
            </a:pP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«Я талантлив!"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2960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952500" y="1466070"/>
            <a:ext cx="7239000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ru-RU" altLang="ru-RU" sz="4000" b="1" dirty="0" smtClean="0">
                <a:solidFill>
                  <a:srgbClr val="000066"/>
                </a:solidFill>
              </a:rPr>
              <a:t>Тема классного часа </a:t>
            </a:r>
          </a:p>
          <a:p>
            <a:pPr algn="ctr" eaLnBrk="1" fontAlgn="base" hangingPunct="1">
              <a:spcBef>
                <a:spcPct val="30000"/>
              </a:spcBef>
              <a:spcAft>
                <a:spcPct val="0"/>
              </a:spcAft>
            </a:pPr>
            <a:r>
              <a:rPr lang="ru-RU" altLang="ru-RU" sz="4000" b="1" dirty="0" smtClean="0">
                <a:solidFill>
                  <a:srgbClr val="000066"/>
                </a:solidFill>
              </a:rPr>
              <a:t>«Я талантлив!»</a:t>
            </a:r>
            <a:endParaRPr lang="ru-RU" altLang="ru-RU" sz="4000" b="1" dirty="0">
              <a:solidFill>
                <a:srgbClr val="00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974175"/>
            <a:ext cx="7632848" cy="1826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ea typeface="Times New Roman"/>
                <a:cs typeface="Times New Roman"/>
              </a:rPr>
              <a:t>...Талант — это вера в себя, в свою силу... </a:t>
            </a:r>
            <a:br>
              <a:rPr lang="ru-RU" sz="2000" b="1" dirty="0">
                <a:ea typeface="Times New Roman"/>
                <a:cs typeface="Times New Roman"/>
              </a:rPr>
            </a:br>
            <a:r>
              <a:rPr lang="ru-RU" sz="2000" b="1" dirty="0">
                <a:ea typeface="Times New Roman"/>
                <a:cs typeface="Times New Roman"/>
              </a:rPr>
              <a:t>Горький М.</a:t>
            </a:r>
            <a:endParaRPr lang="ru-RU" sz="2000" b="1" dirty="0">
              <a:ea typeface="Calibri"/>
              <a:cs typeface="Times New Roman"/>
            </a:endParaRPr>
          </a:p>
          <a:p>
            <a:pPr indent="450215" algn="r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ea typeface="Times New Roman"/>
              <a:cs typeface="Times New Roman"/>
            </a:endParaRPr>
          </a:p>
          <a:p>
            <a:pPr indent="450215"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ea typeface="Times New Roman"/>
                <a:cs typeface="Times New Roman"/>
              </a:rPr>
              <a:t> </a:t>
            </a:r>
            <a:endParaRPr lang="ru-RU" sz="2000" b="1" dirty="0" smtClean="0">
              <a:ea typeface="Times New Roman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005064"/>
            <a:ext cx="7632848" cy="2180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r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ea typeface="Times New Roman"/>
              <a:cs typeface="Times New Roman"/>
            </a:endParaRPr>
          </a:p>
          <a:p>
            <a:pPr indent="450215"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ea typeface="Times New Roman"/>
                <a:cs typeface="Times New Roman"/>
              </a:rPr>
              <a:t> </a:t>
            </a:r>
            <a:endParaRPr lang="ru-RU" sz="2000" b="1" dirty="0" smtClean="0">
              <a:ea typeface="Times New Roman"/>
              <a:cs typeface="Times New Roman"/>
            </a:endParaRPr>
          </a:p>
          <a:p>
            <a:pPr indent="450215"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a typeface="Times New Roman"/>
                <a:cs typeface="Times New Roman"/>
              </a:rPr>
              <a:t>«</a:t>
            </a:r>
            <a:r>
              <a:rPr lang="ru-RU" sz="2000" b="1" dirty="0">
                <a:ea typeface="Times New Roman"/>
                <a:cs typeface="Times New Roman"/>
              </a:rPr>
              <a:t>Талант является гораздо более ценным, чем деньги,</a:t>
            </a:r>
            <a:endParaRPr lang="ru-RU" sz="2000" b="1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ea typeface="Times New Roman"/>
                <a:cs typeface="Times New Roman"/>
              </a:rPr>
              <a:t> поскольку его нельзя потерять или украсть»</a:t>
            </a:r>
            <a:endParaRPr lang="ru-RU" sz="2000" b="1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ea typeface="Times New Roman"/>
                <a:cs typeface="Times New Roman"/>
              </a:rPr>
              <a:t>Наполеон Хилл</a:t>
            </a:r>
            <a:endParaRPr lang="ru-RU" sz="2000" b="1" dirty="0"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Picture 9" descr="34q58lnmmktql8c7dn4sb32i5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162" y="332656"/>
            <a:ext cx="50196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9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2060848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4000" b="1" dirty="0">
                <a:latin typeface="Times New Roman"/>
                <a:ea typeface="Times New Roman"/>
              </a:rPr>
              <a:t>«Гений – это 99% труда и только 1% дарования</a:t>
            </a:r>
            <a:r>
              <a:rPr lang="ru-RU" sz="4000" b="1" dirty="0" smtClean="0">
                <a:latin typeface="Times New Roman"/>
                <a:ea typeface="Times New Roman"/>
              </a:rPr>
              <a:t>»</a:t>
            </a:r>
            <a:endParaRPr lang="ru-RU" sz="4000" b="1" dirty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16632"/>
            <a:ext cx="23420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30000"/>
              </a:spcBef>
              <a:spcAft>
                <a:spcPct val="0"/>
              </a:spcAft>
            </a:pPr>
            <a:r>
              <a:rPr lang="ru-RU" altLang="ru-RU" sz="2000" b="1" i="1" dirty="0">
                <a:solidFill>
                  <a:srgbClr val="000066"/>
                </a:solidFill>
              </a:rPr>
              <a:t>«Я талантлив!»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72200" y="3597441"/>
            <a:ext cx="1622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/>
                <a:ea typeface="Times New Roman"/>
              </a:rPr>
              <a:t>Томас Эдисон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5295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23420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30000"/>
              </a:spcBef>
              <a:spcAft>
                <a:spcPct val="0"/>
              </a:spcAft>
            </a:pPr>
            <a:r>
              <a:rPr lang="ru-RU" altLang="ru-RU" sz="2000" b="1" i="1" dirty="0">
                <a:solidFill>
                  <a:srgbClr val="000066"/>
                </a:solidFill>
              </a:rPr>
              <a:t>«Я талантлив!»</a:t>
            </a:r>
          </a:p>
        </p:txBody>
      </p:sp>
      <p:pic>
        <p:nvPicPr>
          <p:cNvPr id="1026" name="Picture 2" descr="http://gotovimvse.com/recipes/234/img_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gotovimvse.com/recipes/234/img_7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1920" y="516742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/>
                <a:ea typeface="Times New Roman"/>
              </a:rPr>
              <a:t>На ваших столах лежат бумажные салфетки. 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r>
              <a:rPr lang="ru-RU" sz="2400" b="1" dirty="0" smtClean="0">
                <a:latin typeface="Times New Roman"/>
                <a:ea typeface="Times New Roman"/>
              </a:rPr>
              <a:t>Возьмите</a:t>
            </a:r>
            <a:r>
              <a:rPr lang="ru-RU" sz="2400" b="1" dirty="0">
                <a:latin typeface="Times New Roman"/>
                <a:ea typeface="Times New Roman"/>
              </a:rPr>
              <a:t>, пожалуйста, по одной и сверните её пополам любым способом</a:t>
            </a:r>
            <a:r>
              <a:rPr lang="ru-RU" sz="2400" b="1" dirty="0" smtClean="0">
                <a:latin typeface="Times New Roman"/>
                <a:ea typeface="Times New Roman"/>
              </a:rPr>
              <a:t>.</a:t>
            </a:r>
          </a:p>
          <a:p>
            <a:r>
              <a:rPr lang="ru-RU" sz="2400" b="1" dirty="0" smtClean="0">
                <a:latin typeface="Times New Roman"/>
                <a:ea typeface="Times New Roman"/>
              </a:rPr>
              <a:t>Оторвите </a:t>
            </a:r>
            <a:r>
              <a:rPr lang="ru-RU" sz="2400" b="1" dirty="0">
                <a:latin typeface="Times New Roman"/>
                <a:ea typeface="Times New Roman"/>
              </a:rPr>
              <a:t>с любого края уголок. 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r>
              <a:rPr lang="ru-RU" sz="2400" b="1" dirty="0" smtClean="0">
                <a:latin typeface="Times New Roman"/>
                <a:ea typeface="Times New Roman"/>
              </a:rPr>
              <a:t>Сверните </a:t>
            </a:r>
            <a:r>
              <a:rPr lang="ru-RU" sz="2400" b="1" dirty="0">
                <a:latin typeface="Times New Roman"/>
                <a:ea typeface="Times New Roman"/>
              </a:rPr>
              <a:t>её ещё раз пополам и опять оторвите кусочек с любого уголка. 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r>
              <a:rPr lang="ru-RU" sz="2400" b="1" dirty="0" smtClean="0">
                <a:latin typeface="Times New Roman"/>
                <a:ea typeface="Times New Roman"/>
              </a:rPr>
              <a:t>Сверните </a:t>
            </a:r>
            <a:r>
              <a:rPr lang="ru-RU" sz="2400" b="1" dirty="0">
                <a:latin typeface="Times New Roman"/>
                <a:ea typeface="Times New Roman"/>
              </a:rPr>
              <a:t>в третий раз пополам и снова оторвите. 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r>
              <a:rPr lang="ru-RU" sz="2400" b="1" dirty="0" smtClean="0">
                <a:latin typeface="Times New Roman"/>
                <a:ea typeface="Times New Roman"/>
              </a:rPr>
              <a:t>А </a:t>
            </a:r>
            <a:r>
              <a:rPr lang="ru-RU" sz="2400" b="1" dirty="0">
                <a:latin typeface="Times New Roman"/>
                <a:ea typeface="Times New Roman"/>
              </a:rPr>
              <a:t>теперь разверните и продемонстрируйте то, что у вас </a:t>
            </a:r>
            <a:r>
              <a:rPr lang="ru-RU" sz="2400" b="1" dirty="0" smtClean="0">
                <a:latin typeface="Times New Roman"/>
                <a:ea typeface="Times New Roman"/>
              </a:rPr>
              <a:t>получилось.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35295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23420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30000"/>
              </a:spcBef>
              <a:spcAft>
                <a:spcPct val="0"/>
              </a:spcAft>
            </a:pPr>
            <a:r>
              <a:rPr lang="ru-RU" altLang="ru-RU" sz="2000" b="1" i="1" dirty="0">
                <a:solidFill>
                  <a:srgbClr val="000066"/>
                </a:solidFill>
              </a:rPr>
              <a:t>«Я талантлив!»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586462"/>
            <a:ext cx="828092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>
                <a:ea typeface="Times New Roman"/>
                <a:cs typeface="Times New Roman"/>
              </a:rPr>
              <a:t>Что такое талант?</a:t>
            </a:r>
            <a:endParaRPr lang="ru-RU" sz="24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>
                <a:ea typeface="Times New Roman"/>
                <a:cs typeface="Times New Roman"/>
              </a:rPr>
              <a:t>Каждый ли человек талантлив?</a:t>
            </a:r>
            <a:endParaRPr lang="ru-RU" sz="24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>
                <a:ea typeface="Times New Roman"/>
                <a:cs typeface="Times New Roman"/>
              </a:rPr>
              <a:t>Нужно ли совершенствовать свой талант?</a:t>
            </a:r>
            <a:endParaRPr lang="ru-RU" sz="24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dirty="0">
                <a:ea typeface="Times New Roman"/>
                <a:cs typeface="Times New Roman"/>
              </a:rPr>
              <a:t>Какие таланты присущи нашим одноклассникам?</a:t>
            </a:r>
            <a:endParaRPr lang="ru-RU" sz="2400" b="1" dirty="0">
              <a:effectLst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39067" y="1196752"/>
            <a:ext cx="5265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3000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0066"/>
                </a:solidFill>
              </a:rPr>
              <a:t>Обсуждение темы о таланте</a:t>
            </a:r>
            <a:endParaRPr lang="ru-RU" altLang="ru-RU" sz="28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95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16632"/>
            <a:ext cx="23420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30000"/>
              </a:spcBef>
              <a:spcAft>
                <a:spcPct val="0"/>
              </a:spcAft>
            </a:pPr>
            <a:r>
              <a:rPr lang="ru-RU" altLang="ru-RU" sz="2000" b="1" i="1" dirty="0">
                <a:solidFill>
                  <a:srgbClr val="000066"/>
                </a:solidFill>
              </a:rPr>
              <a:t>«Я талантлив!»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2316" y="2132856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/>
            <a:r>
              <a:rPr lang="ru-RU" sz="3200" dirty="0">
                <a:solidFill>
                  <a:srgbClr val="000000"/>
                </a:solidFill>
                <a:ea typeface="Times New Roman"/>
                <a:cs typeface="Times New Roman"/>
              </a:rPr>
              <a:t>Что помогает человеку найти и раскрыть свой талант?</a:t>
            </a:r>
            <a:endParaRPr lang="ru-RU" sz="3200" dirty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69269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Aft>
                <a:spcPts val="0"/>
              </a:spcAft>
              <a:tabLst>
                <a:tab pos="457200" algn="l"/>
              </a:tabLst>
            </a:pPr>
            <a:r>
              <a:rPr lang="ru-RU" sz="3600" b="1" dirty="0">
                <a:solidFill>
                  <a:srgbClr val="002060"/>
                </a:solidFill>
                <a:ea typeface="Times New Roman"/>
                <a:cs typeface="Times New Roman"/>
              </a:rPr>
              <a:t>Обмен мнениями </a:t>
            </a:r>
            <a:r>
              <a:rPr lang="ru-RU" sz="36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и опытом</a:t>
            </a:r>
            <a:endParaRPr lang="ru-RU" sz="36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0775" y="1484784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</a:pPr>
            <a:r>
              <a:rPr lang="ru-RU" sz="3200" dirty="0" smtClean="0">
                <a:ea typeface="Times New Roman"/>
                <a:cs typeface="Times New Roman"/>
              </a:rPr>
              <a:t>Как </a:t>
            </a:r>
            <a:r>
              <a:rPr lang="ru-RU" sz="3200" dirty="0">
                <a:ea typeface="Times New Roman"/>
                <a:cs typeface="Times New Roman"/>
              </a:rPr>
              <a:t>раскрыть свои таланты? </a:t>
            </a:r>
            <a:endParaRPr lang="ru-RU" sz="3200" dirty="0" smtClean="0">
              <a:ea typeface="Times New Roman"/>
              <a:cs typeface="Times New Roman"/>
            </a:endParaRPr>
          </a:p>
        </p:txBody>
      </p:sp>
      <p:pic>
        <p:nvPicPr>
          <p:cNvPr id="1027" name="Picture 3" descr="C:\Архив\МОИ документы\ФОТО ШКОЛА и МОИ\ФОТО КАБИНЕТА\P326001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91"/>
          <a:stretch/>
        </p:blipFill>
        <p:spPr bwMode="auto">
          <a:xfrm>
            <a:off x="2843808" y="3429000"/>
            <a:ext cx="2952328" cy="2601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5295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10217" y="316687"/>
            <a:ext cx="27235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tabLst>
                <a:tab pos="457200" algn="l"/>
              </a:tabLst>
            </a:pPr>
            <a:r>
              <a:rPr lang="ru-RU" sz="36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Дискуссия </a:t>
            </a:r>
            <a:endParaRPr lang="ru-RU" sz="36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2"/>
            <a:ext cx="23420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30000"/>
              </a:spcBef>
              <a:spcAft>
                <a:spcPct val="0"/>
              </a:spcAft>
            </a:pPr>
            <a:r>
              <a:rPr lang="ru-RU" altLang="ru-RU" sz="2000" b="1" i="1" dirty="0">
                <a:solidFill>
                  <a:srgbClr val="000066"/>
                </a:solidFill>
              </a:rPr>
              <a:t>«Я талантлив!»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5038" y="994979"/>
            <a:ext cx="6336704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нашем классе самым талантливым является…</a:t>
            </a:r>
            <a:endParaRPr lang="ru-RU" sz="14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5444" y="1389210"/>
            <a:ext cx="6552728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Часто меня приятно удивлял своими возможностями……</a:t>
            </a:r>
            <a:endParaRPr lang="ru-RU" sz="14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1950977"/>
            <a:ext cx="6318448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Самая одаренная личность в нашем классе – это…</a:t>
            </a:r>
            <a:endParaRPr lang="ru-RU" sz="14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2500647"/>
            <a:ext cx="7200800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Лучше всех умеет в классе выслушать, понять и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поддержать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…</a:t>
            </a:r>
            <a:endParaRPr lang="ru-RU" sz="14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3224807"/>
            <a:ext cx="6912768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Если в классе скучно, то значит, в нем отсутствует…</a:t>
            </a:r>
            <a:endParaRPr lang="ru-RU" sz="14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5444" y="3789040"/>
            <a:ext cx="6840760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Мне интересно наблюдать, как у доски отвечает…</a:t>
            </a:r>
            <a:endParaRPr lang="ru-RU" sz="14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10282" y="4673818"/>
            <a:ext cx="6828873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Возможно, мы очень скоро увидим в отличниках…</a:t>
            </a:r>
            <a:endParaRPr lang="ru-RU" sz="14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4190444"/>
            <a:ext cx="3545138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Чаще всего мне будет сниться…</a:t>
            </a:r>
            <a:endParaRPr lang="ru-RU" sz="14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9126" y="5077177"/>
            <a:ext cx="308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Лучше всех в классе поет…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2094" y="5886564"/>
            <a:ext cx="2509598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Лучше всех танцует…</a:t>
            </a:r>
            <a:endParaRPr lang="ru-RU" sz="14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19387" y="6277248"/>
            <a:ext cx="7105225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Самым добрым человеком в классе, можно назвать…</a:t>
            </a:r>
            <a:endParaRPr lang="ru-RU" sz="14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10282" y="5446509"/>
            <a:ext cx="3070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Лучше всех в классе рисует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2350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23420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30000"/>
              </a:spcBef>
              <a:spcAft>
                <a:spcPct val="0"/>
              </a:spcAft>
            </a:pPr>
            <a:r>
              <a:rPr lang="ru-RU" altLang="ru-RU" sz="2000" b="1" i="1" dirty="0">
                <a:solidFill>
                  <a:srgbClr val="000066"/>
                </a:solidFill>
              </a:rPr>
              <a:t>«Я талантлив!»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11836" y="198838"/>
            <a:ext cx="30882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tabLst>
                <a:tab pos="457200" algn="l"/>
              </a:tabLst>
            </a:pPr>
            <a:r>
              <a:rPr lang="ru-RU" sz="3600" b="1" dirty="0" err="1" smtClean="0">
                <a:solidFill>
                  <a:srgbClr val="002060"/>
                </a:solidFill>
                <a:ea typeface="Times New Roman"/>
                <a:cs typeface="Times New Roman"/>
              </a:rPr>
              <a:t>Физминутка</a:t>
            </a:r>
            <a:r>
              <a:rPr lang="ru-RU" sz="36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 </a:t>
            </a:r>
            <a:endParaRPr lang="ru-RU" sz="36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006" y="980728"/>
            <a:ext cx="4423775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Хлопают все 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присутствующие</a:t>
            </a:r>
            <a:endParaRPr lang="ru-RU" sz="24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4505" y="1628800"/>
            <a:ext cx="55034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кто любит игру в шахматы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9006" y="2392454"/>
            <a:ext cx="51323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кто любит исследования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41984" y="2988117"/>
            <a:ext cx="38600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кто любит петь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9006" y="4797152"/>
            <a:ext cx="43377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кто хорошо учится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60635" y="4221088"/>
            <a:ext cx="50501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кто не любит танцевать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660635" y="5373216"/>
            <a:ext cx="470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кто любит вышивать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6305" y="3573016"/>
            <a:ext cx="61057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кому нравится играть в футбол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16022" y="5977817"/>
            <a:ext cx="5875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Только те, у кого прекрасное настроение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67276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7eedcfbb99969dc6004dc001e9ee6a4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218232"/>
            <a:ext cx="23420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30000"/>
              </a:spcBef>
              <a:spcAft>
                <a:spcPct val="0"/>
              </a:spcAft>
            </a:pPr>
            <a:r>
              <a:rPr lang="ru-RU" altLang="ru-RU" sz="2000" b="1" i="1" dirty="0">
                <a:solidFill>
                  <a:srgbClr val="000066"/>
                </a:solidFill>
              </a:rPr>
              <a:t>«Я талантлив!»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670" y="1484784"/>
            <a:ext cx="37216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Мои таланты </a:t>
            </a:r>
            <a:endParaRPr lang="ru-RU" sz="28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и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увлечения </a:t>
            </a:r>
            <a:endParaRPr lang="ru-RU" sz="28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в 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лучах солнца!»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2056" name="Picture 8" descr="http://nachalo4ka.ru/wp-content/uploads/2014/08/solnyishko-0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9" t="5788" r="12505" b="13554"/>
          <a:stretch/>
        </p:blipFill>
        <p:spPr bwMode="auto">
          <a:xfrm>
            <a:off x="2944594" y="418287"/>
            <a:ext cx="6199406" cy="599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27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338</Words>
  <Application>Microsoft Office PowerPoint</Application>
  <PresentationFormat>Экран (4:3)</PresentationFormat>
  <Paragraphs>67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Толя</cp:lastModifiedBy>
  <cp:revision>25</cp:revision>
  <dcterms:created xsi:type="dcterms:W3CDTF">2015-08-24T14:36:50Z</dcterms:created>
  <dcterms:modified xsi:type="dcterms:W3CDTF">2015-08-31T16:10:44Z</dcterms:modified>
</cp:coreProperties>
</file>