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3" r:id="rId3"/>
    <p:sldId id="266" r:id="rId4"/>
    <p:sldId id="286" r:id="rId5"/>
    <p:sldId id="287" r:id="rId6"/>
    <p:sldId id="258" r:id="rId7"/>
    <p:sldId id="288" r:id="rId8"/>
    <p:sldId id="292" r:id="rId9"/>
    <p:sldId id="293" r:id="rId10"/>
    <p:sldId id="306" r:id="rId11"/>
    <p:sldId id="294" r:id="rId12"/>
    <p:sldId id="295" r:id="rId13"/>
    <p:sldId id="296" r:id="rId14"/>
    <p:sldId id="297" r:id="rId15"/>
    <p:sldId id="298" r:id="rId16"/>
    <p:sldId id="283" r:id="rId17"/>
    <p:sldId id="278" r:id="rId18"/>
    <p:sldId id="30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24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6D0803-1C51-429E-ACC8-014A7312C2F9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F4E3AB-CF7B-42E0-9A46-55BEE1D33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8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8AF20-780F-4F66-9327-D585CE04ED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*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6C22AC-D08C-4F18-B854-04E08216AE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5AD7-6801-4EAD-8C6F-4D900DCAEB05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F373-D761-4BB8-BAE6-4FABA4E8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747F-15FF-4529-BD8F-3656E5A53FA5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7FF-B701-4EDD-B300-6B5BEEBC5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75FC-C5B2-4933-8C34-03EC68983F24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729-360A-4C33-BBDC-5DD2349FC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ECB-04A4-4946-B942-5F1E944E8A6B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92D-3610-4931-8BDF-CF2C032A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07B6-1892-469B-9DD9-3ECD8E66BAEF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526-3D8F-4765-9A8B-90A958063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0EAA-1538-43E1-83A2-C513A4E25E97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6149-2177-4FD9-B0F2-B208E2C1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2EB4-0423-4681-9AA8-1B75EA85CD03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03A4-D7F9-4592-9C18-AB9E1D6D4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63CC7-33C2-40E7-830F-45511E5F25C3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5E5-FB68-483F-ACB3-3703C21B9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BA2F-6686-4903-B5F3-F19DFC19C8B0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DD89-DE62-4889-A76D-EEC174EC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8209-AAB2-4007-9CE6-01B5E6692712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1394-914E-4814-8FB6-AEA6A69F6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9C04-F517-42C6-B6EC-850A94698662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69AC-4911-46CE-A9FA-D71C9AC9B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B6758-90D9-45B9-98B4-2847FA70F9D7}" type="datetimeFigureOut">
              <a:rPr lang="ru-RU"/>
              <a:pPr>
                <a:defRPr/>
              </a:pPr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3EE43-2967-48C8-BA24-72E0FC35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605CB2D02BF26C349A5A554901568C4479EE518C1431173983B31AD20E9B795220CEAE441D6A80AbCP2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(далее - ГИА) В 2016 ГОДУ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64388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проведении ОГЭ используются следующие средства обучения и воспитания: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5146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43074"/>
                <a:gridCol w="65865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и воспитания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Орфографические словари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справочные материалы, содержащие основные формулы курса математики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оборудование, периодическая система Д. И. Менделеева,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таблица растворимости солей, кислот и оснований в воде, электрохимический ряд напряжений металлов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карандаш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 и географические атласы для 7, 8 и 9 классов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тексты художественных произведений, а также сборники лирики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иностранные языки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ПРОВЕДЕНИЕ ГИА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Экзамены проводятся в ППЭ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входа в ППЭ выделяется место для личных вещей обучающихся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ППЭ присутствуют: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и организаторы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уполномоченный государственной экзаменационной комиссии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технический специалист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сотрудник полиции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мед. работник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специалисты для проведения ГИА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сопровождающие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обучающиеся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рабочем столе обучающегося, помимо экзаменационных материалов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НАХОДЯТСЯ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документ, удостоверяющий личность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электронно-вычислительную технику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фото- и видеоаппаратуру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заметки и иные средства хранения и передачи информации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ПРОВЕРКА, УТВЕРЖДЕНИЕ И ОЦЕНКА ЭКЗАМЕНАЦИОННЫХ РАБОТ УЧАСТНИКОВ ГИА 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ИХ ОЦЕНИВАНИЕ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Записи в черновиках не проверяются.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2 экспертами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 и проверка экзаменационных работ занимает не более 10 дней.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результатов ГИА осуществляется в течение 1 рабочего дня с момента получения результатов проверки экзаменационных работ.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ПРОВЕРКА, УТВЕРЖДЕНИЕ И ОЦЕНКА ЭКЗАМЕНАЦИОННЫХ РАБОТ УЧАСТНИКОВ ГИА 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ИХ ОЦЕНИВАНИЕ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обучающихся с полученными результатами ГИА по учебному предмету осуществляется не позднее 3 дней со дня их утверждения ГЭК.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в случае, если обучающийся по обязательным учебным предметам набрал минимальное количество баллов.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Обучающимся, не прошедшим ГИА или получившим на ГИА неудовлетворительные результаты более чем по одному обязательному предмету, либо получившим повторно неудовлетворительный результат  по одному из этих предметов на ГИА  в дополнительные сроки, предоставляется право пройти ГИА по соответствующим учебным предметам не ранее 1 сентября текущего года.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АПЕЛЛЯЦИЯ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64495"/>
            <a:chOff x="1440160" y="1764950"/>
            <a:chExt cx="7261817" cy="3738293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НЕСОГЛАСИИ С ВЫСТАВЛЕННЫМИ БАЛЛАМИ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ТЕЧЕНИЕ 2 РАБОЧИХ ДНЕЙ СО ДНЯ ОБЪЯВЛЕНИЯ РЕЗУЛЬТАТОВ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НАРУШЕНИИ ПОРЯДКА ПРОВЕДЕНИЯ ГИА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10617" y="3190420"/>
              <a:ext cx="3480607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ДЕНЬ ПРОВЕДЕНИЯ ЭКЗАМЕНА, НЕ ПОКИДАЯ ППЭ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73901" y="4558871"/>
              <a:ext cx="3480606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 И СОХРАНЕНИЕ БАЛЛОВ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УОВЛЕТВОРЕНИЕ АПЕЛЛЯЦИИ И ВЫСТАВЛЕНИЕ ДРУГИХ БАЛЛОВ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10617" y="3874645"/>
              <a:ext cx="3480606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4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03444" y="3154784"/>
              <a:ext cx="3290755" cy="324294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ЧЛЕН ГЭК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503444" y="3664388"/>
              <a:ext cx="3227471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2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40160" y="4220321"/>
              <a:ext cx="3290755" cy="1282922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И АНУЛИРОВАНИЕ РЕЗУЛЬТАТОВ, ВОЗМОЖНОСТЬ СДАЧИ ЭКЗАМЕНА В ДРУГОЙ ДЕНЬ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 В ПОРЯДКЕ ВЫДАЧИ АТТЕСТАТОВ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Приказ МОН от 14 февраля 2014 г. N 115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(ред. от 08.06.2015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N 571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ru-RU" sz="2400" dirty="0" smtClean="0"/>
          </a:p>
        </p:txBody>
      </p:sp>
      <p:sp>
        <p:nvSpPr>
          <p:cNvPr id="40963" name="Прямоугольник 4"/>
          <p:cNvSpPr>
            <a:spLocks noChangeArrowheads="1"/>
          </p:cNvSpPr>
          <p:nvPr/>
        </p:nvSpPr>
        <p:spPr bwMode="auto">
          <a:xfrm>
            <a:off x="539750" y="2708275"/>
            <a:ext cx="8208963" cy="26776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Итоговые отметки за 9 класс по русскому языку и математике определяются как среднее арифметическое 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экзаменационн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отметок выпускника и выставляются в аттестат целыми числами в соответствии с правилами математического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округления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Перспективы</a:t>
            </a:r>
          </a:p>
        </p:txBody>
      </p:sp>
      <p:sp>
        <p:nvSpPr>
          <p:cNvPr id="43010" name="Объект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373063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Планируемые изменения количества экзаменов</a:t>
            </a:r>
          </a:p>
          <a:p>
            <a:pPr marL="0" indent="0"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6997112" cy="265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ИЗМЕНЕНИЕ МИНИМАЛЬНОГО ПОРОГА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285720" y="642918"/>
          <a:ext cx="8572560" cy="601364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928826"/>
                <a:gridCol w="6643734"/>
              </a:tblGrid>
              <a:tr h="1563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Региональная шкала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6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баллов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баллов </a:t>
                      </a: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(алгебра)-2 (геометрия)-1 (реальная математика)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баллов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баллов</a:t>
                      </a:r>
                    </a:p>
                  </a:txBody>
                  <a:tcPr marL="68580" marR="68580" marT="0" marB="0" anchor="ctr"/>
                </a:tc>
              </a:tr>
              <a:tr h="46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баллов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64500" cy="523857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 перевода балла в отметку 2016 год</a:t>
            </a:r>
          </a:p>
        </p:txBody>
      </p:sp>
      <p:sp>
        <p:nvSpPr>
          <p:cNvPr id="16414" name="Прямоугольник 7"/>
          <p:cNvSpPr>
            <a:spLocks noChangeArrowheads="1"/>
          </p:cNvSpPr>
          <p:nvPr/>
        </p:nvSpPr>
        <p:spPr bwMode="auto">
          <a:xfrm>
            <a:off x="2928926" y="785794"/>
            <a:ext cx="38308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360297"/>
          <a:ext cx="8501123" cy="5262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95304"/>
                <a:gridCol w="1275169"/>
                <a:gridCol w="1615214"/>
                <a:gridCol w="1615214"/>
                <a:gridCol w="17002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4 балла за грамотность)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6 баллов за грамотность)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22-32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27-34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0-28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29-45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46-58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59-70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27-32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26-36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37-46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и ИКТ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18-22</a:t>
                      </a:r>
                    </a:p>
                  </a:txBody>
                  <a:tcPr marL="35537" marR="35537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35-44</a:t>
                      </a:r>
                    </a:p>
                  </a:txBody>
                  <a:tcPr marL="35537" marR="35537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59 Федерального закона «Об образовании в Российской Федерации» от 29.12.2012 № 273-ФЗ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ГИА допускается обучающийся, не имеющий академической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задолжности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в полном объеме выполнивший учебный план… по соответствующим образовательным программам.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Обучающиеся, не прошедшие ГИА или получившие на ГИА неудовлетворительные результаты, вправе пройти ГИА в сроки, определяемые порядком проведения ГИА по соответствующим образовательным программам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проведении ГИА…используются контрольно-измерительные материалы, представляющие собой комплексы заданий стандартизированной формы</a:t>
            </a:r>
          </a:p>
          <a:p>
            <a:pPr algn="ctr">
              <a:buNone/>
            </a:pPr>
            <a:r>
              <a:rPr lang="en-US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http://www.fipi.ru</a:t>
            </a:r>
            <a:endParaRPr lang="ru-RU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проведения ГИА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проведения государственной итоговой аттестации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по образовательным программам основного общего образования (утвержден приказом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с изменениями от 07.07.2015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692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ГИА включает в себя:</a:t>
            </a:r>
          </a:p>
        </p:txBody>
      </p:sp>
      <p:grpSp>
        <p:nvGrpSpPr>
          <p:cNvPr id="36866" name="Группа 17"/>
          <p:cNvGrpSpPr>
            <a:grpSpLocks/>
          </p:cNvGrpSpPr>
          <p:nvPr/>
        </p:nvGrpSpPr>
        <p:grpSpPr bwMode="auto">
          <a:xfrm>
            <a:off x="900113" y="1320800"/>
            <a:ext cx="7289800" cy="5203825"/>
            <a:chOff x="1440160" y="1196752"/>
            <a:chExt cx="7290236" cy="52051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075752" y="1196752"/>
              <a:ext cx="3654644" cy="423972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kern="0" dirty="0">
                  <a:solidFill>
                    <a:srgbClr val="333399"/>
                  </a:solidFill>
                  <a:latin typeface="Cambria" pitchFamily="18" charset="0"/>
                </a:rPr>
                <a:t>201</a:t>
              </a:r>
              <a:r>
                <a:rPr lang="en-US" sz="2400" b="1" kern="0" dirty="0">
                  <a:solidFill>
                    <a:srgbClr val="333399"/>
                  </a:solidFill>
                  <a:latin typeface="Cambria" pitchFamily="18" charset="0"/>
                </a:rPr>
                <a:t>6</a:t>
              </a:r>
              <a:r>
                <a:rPr lang="ru-RU" sz="2400" b="1" kern="0" dirty="0">
                  <a:solidFill>
                    <a:srgbClr val="333399"/>
                  </a:solidFill>
                  <a:latin typeface="Cambria" pitchFamily="18" charset="0"/>
                </a:rPr>
                <a:t>/1</a:t>
              </a:r>
              <a:r>
                <a:rPr lang="en-US" sz="2400" b="1" kern="0" dirty="0">
                  <a:solidFill>
                    <a:srgbClr val="333399"/>
                  </a:solidFill>
                  <a:latin typeface="Cambria" pitchFamily="18" charset="0"/>
                </a:rPr>
                <a:t>7</a:t>
              </a:r>
              <a:endParaRPr lang="ru-RU" sz="2400" b="1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2533396" y="1764950"/>
              <a:ext cx="1222298" cy="32403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40160" y="1196752"/>
              <a:ext cx="3419680" cy="423972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b="1" kern="0" dirty="0">
                  <a:solidFill>
                    <a:srgbClr val="333399"/>
                  </a:solidFill>
                  <a:latin typeface="Cambria" panose="02040503050406030204" pitchFamily="18" charset="0"/>
                </a:rPr>
                <a:t>2015/16</a:t>
              </a: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6156195" y="1768495"/>
              <a:ext cx="1306099" cy="32403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075752" y="2182844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364695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C00000"/>
                  </a:solidFill>
                  <a:latin typeface="Cambria" pitchFamily="18" charset="0"/>
                </a:rPr>
                <a:t>2 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литература)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364695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русский язык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364695" y="3083187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40160" y="2182844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62404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C00000"/>
                  </a:solidFill>
                  <a:latin typeface="Cambria" pitchFamily="18" charset="0"/>
                </a:rPr>
                <a:t>2 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литература)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62404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русский язык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62404" y="3083187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49704" y="5082365"/>
              <a:ext cx="3098985" cy="1319551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обязательным предметам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i="1" kern="0" dirty="0">
                  <a:solidFill>
                    <a:srgbClr val="2E3192"/>
                  </a:solidFill>
                  <a:latin typeface="Cambria" panose="02040503050406030204" pitchFamily="18" charset="0"/>
                </a:rPr>
                <a:t>Пересдача неудовлетворительных результатов по одному из обязательных предметов</a:t>
              </a:r>
              <a:endParaRPr lang="ru-RU" sz="13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364695" y="5012497"/>
              <a:ext cx="3098985" cy="1389419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четырем  учебным предметам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i="1" kern="0" dirty="0">
                  <a:solidFill>
                    <a:srgbClr val="2E3192"/>
                  </a:solidFill>
                  <a:latin typeface="Cambria" panose="02040503050406030204" pitchFamily="18" charset="0"/>
                </a:rPr>
                <a:t>Пересдача не более двух неудовлетворительных результатов по всем учебным предметам</a:t>
              </a:r>
              <a:endParaRPr lang="ru-RU" sz="13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ПРОВЕДЕНИЯ, УЧАСТНИКИ ГИА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15017"/>
            <a:chOff x="1440160" y="1764950"/>
            <a:chExt cx="7261817" cy="4561486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ГОСУДАРСТВЕННЫЙ ВЫПУСКНОЙ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110617" y="3133401"/>
              <a:ext cx="3543890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ОБУЧАЮЩИЕСЯ С ОГРАНИЧЕННЫМИ ВОЗМОЖНОСТЯМИ ЗДОРОВЬЯ, ДЕТИ-ИНВАЛИДЫ, ИМЕЮЩИЕ ГОДОВЫЕ ОТМЕТКИ ПО ВСЕМ УЧЕБНЫМ ПРЕДМЕТАМ УЧЕБНОГО ПЛАНА ЗА 9 КЛАСС НЕ НИЖЕ «3»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ПИСЬМЕННЫЙ  И УСТНЫЙ ЭКЗАМЕН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С ИСПОЛЬЗОВАНИЕМ ТЕКСТОВ, ЗАДАНИЙ, ТЕМ, БИЛЕТОВ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ОСНОВНОЙ ГОСУДАРСТВЕННЫЙ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3444" y="3019364"/>
              <a:ext cx="329075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ОБУЧАЮЩИЕСЯ, ИМЕЮЩИЕ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 ГОДОВЫЕ ОТМЕТКИ ПО ВСЕМ УЧЕБНЫМ ПРЕДМЕТАМ УЧЕБНОГО ПЛАНА ЗА 9 КЛАСС НЕ НИЖЕ «3»</a:t>
              </a:r>
              <a:endParaRPr lang="ru-RU" sz="16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КОНТРОЛЬНО-ИЗМЕРИТЕЛЬНЫЕ МАТЕРИАЛЫ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03444" y="4615890"/>
              <a:ext cx="7151063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ЗАЯВЛЕНИЕ ДО 01.03.2016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ЛИЧНО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РОДИТЕЛЯМИ (ЗАКОННЫМИ ПРЕДСТАВИТЕЛЯМИ)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УПОЛНОМОЧЕННЫМИ ЛИЦАМИ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10617" y="5300116"/>
              <a:ext cx="3543890" cy="102632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b="1" kern="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kern="0" dirty="0" smtClean="0">
                  <a:solidFill>
                    <a:srgbClr val="C00000"/>
                  </a:solidFill>
                  <a:latin typeface="Cambria" pitchFamily="18" charset="0"/>
                </a:rPr>
                <a:t>+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КОПИЯ РЕКОМЕНДАЦИЙ ПСИХОЛОГО-МЕДИКО-ПЕДАГОГИЧЕСКОЙ КОМИССИИ, ОРИГИНАЛ ИЛИ ЗАВЕРЕННУЮ КОПИЮ СПРАВКИ, ВЫДАННОЙ ФЕДЕРАЛЬНЫМ ГОСУДАРСТВЕННЫМ УЧРЕЖДЕНИЕМ МЕДИКО-СОЦИАЛЬНОЙ ЭКСПЕРТИЗЫ</a:t>
              </a:r>
              <a:endParaRPr lang="ru-RU" sz="14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и сведения </a:t>
            </a:r>
            <a:b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контрольных измерительных материалах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года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8358246" cy="519328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757346"/>
                <a:gridCol w="1143008"/>
                <a:gridCol w="1000132"/>
                <a:gridCol w="1143008"/>
                <a:gridCol w="1143008"/>
                <a:gridCol w="1143008"/>
                <a:gridCol w="1028736"/>
              </a:tblGrid>
              <a:tr h="53627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Продолж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заданий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 выбором ответа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 кратким ответом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разверн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ответом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Максим.балл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235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(14+11+7)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116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 РАСПИСАНИЯ ГИА 2016 </a:t>
            </a:r>
            <a:b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(ОСНОВНОЙ И ДОПОЛНИТЕЛЬНЫЙ ПЕРИОД)* 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57" cy="3596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83086"/>
                <a:gridCol w="1560797"/>
                <a:gridCol w="2624977"/>
                <a:gridCol w="1560797"/>
              </a:tblGrid>
              <a:tr h="26188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5534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26.05.2016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28.05.2016 (</a:t>
                      </a:r>
                      <a:r>
                        <a:rPr lang="ru-RU" sz="16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Обществознание,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химия, информатика и ИКТ, литература, иностранный язык,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география, история, биология, физика</a:t>
                      </a:r>
                    </a:p>
                    <a:p>
                      <a:pPr algn="l"/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rowSpan="4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15.06.2016 (ср)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22657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31.05.2016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57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03.06.2016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Обществознание,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химия, информатика и ИКТ, литература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07.06.2016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География, история, биология, физика</a:t>
                      </a: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09.06.2016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русский язык, математика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17.06.2016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  <a:tr h="355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Резерв: по всем предметам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21.06.2016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599" marR="91599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282" y="4572008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Повторно к сдаче ГИА допускаются следующие обучающиеся: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по одному из обязательных учебных предметов;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явившихся на экзамены по уважительным причинам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завершившие выполнение экзаменационной работы по уважительным причинам;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результаты которых были аннулированы в случае выявлении фактов нарушений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997</TotalTime>
  <Words>1224</Words>
  <Application>Microsoft Office PowerPoint</Application>
  <PresentationFormat>Экран (4:3)</PresentationFormat>
  <Paragraphs>328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ПОРЯДОК ПРОВЕДЕНИЯ  ГОСУДАРСТВЕННОЙ ИТОГОВОЙ АТТЕСТАЦИИ (далее - ГИА) В 2016 ГОДУ  ПО ПРОГРАММАМ ОСНОВНОГО  ОБЩЕГО ОБРАЗОВАНИЯ</vt:lpstr>
      <vt:lpstr>ИЗМЕНЕНИЕ МИНИМАЛЬНОГО ПОРОГА</vt:lpstr>
      <vt:lpstr>Шкала перевода балла в отметку 2016 год</vt:lpstr>
      <vt:lpstr>Ст. 59 Федерального закона «Об образовании в Российской Федерации» от 29.12.2012 № 273-ФЗ </vt:lpstr>
      <vt:lpstr>Порядок проведения ГИА</vt:lpstr>
      <vt:lpstr>ГИА включает в себя:</vt:lpstr>
      <vt:lpstr>ФОРМЫ ПРОВЕДЕНИЯ, УЧАСТНИКИ ГИА</vt:lpstr>
      <vt:lpstr>Продолжительность экзаменов и сведения  о контрольных измерительных материалах 2016 года </vt:lpstr>
      <vt:lpstr>ПРОЕКТ РАСПИСАНИЯ ГИА 2016  (ОСНОВНОЙ И ДОПОЛНИТЕЛЬНЫЙ ПЕРИОД)* </vt:lpstr>
      <vt:lpstr>При проведении ОГЭ используются следующие средства обучения и воспитания:</vt:lpstr>
      <vt:lpstr>ПРОВЕДЕНИЕ ГИА</vt:lpstr>
      <vt:lpstr>ВО ВРЕМЯ ЭКЗАМЕНА</vt:lpstr>
      <vt:lpstr>ПРОВЕРКА, УТВЕРЖДЕНИЕ И ОЦЕНКА ЭКЗАМЕНАЦИОННЫХ РАБОТ УЧАСТНИКОВ ГИА  И ИХ ОЦЕНИВАНИЕ</vt:lpstr>
      <vt:lpstr>ПРОВЕРКА, УТВЕРЖДЕНИЕ И ОЦЕНКА ЭКЗАМЕНАЦИОННЫХ РАБОТ УЧАСТНИКОВ ГИА  И ИХ ОЦЕНИВАНИЕ</vt:lpstr>
      <vt:lpstr>АПЕЛЛЯЦИЯ</vt:lpstr>
      <vt:lpstr>ИЗМЕНЕНИЯ В ПОРЯДКЕ ВЫДАЧИ АТТЕСТАТОВ</vt:lpstr>
      <vt:lpstr>Перспективы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проведения ГИА-9 в Ленинградской области в 2015 году  Изменения в Порядке проведения ГИА в 2016 году</dc:title>
  <dc:creator>Vasiya</dc:creator>
  <cp:lastModifiedBy>user</cp:lastModifiedBy>
  <cp:revision>210</cp:revision>
  <cp:lastPrinted>2015-09-09T19:14:23Z</cp:lastPrinted>
  <dcterms:modified xsi:type="dcterms:W3CDTF">2016-01-15T07:31:26Z</dcterms:modified>
</cp:coreProperties>
</file>